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6" r:id="rId5"/>
    <p:sldId id="261" r:id="rId6"/>
    <p:sldId id="260" r:id="rId7"/>
    <p:sldId id="259" r:id="rId8"/>
    <p:sldId id="258" r:id="rId9"/>
  </p:sldIdLst>
  <p:sldSz cx="12192000" cy="6858000"/>
  <p:notesSz cx="6858000" cy="9144000"/>
  <p:defaultTextStyle>
    <a:defPPr>
      <a:defRPr lang="sr-Latn-R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CC"/>
    <a:srgbClr val="CC0099"/>
    <a:srgbClr val="FFFFCC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74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Naslovni slaj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FBF75014-DD73-4B71-882A-1F13B76C4A0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E2EB27F3-73D0-4057-8D65-A8691FD93A6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hr-HR"/>
              <a:t>Kliknite da biste uredili stil podnaslova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38FEA789-EBC7-4355-9428-8BACB93624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0E212C-D661-4046-9DC6-740F15A14423}" type="datetimeFigureOut">
              <a:rPr lang="hr-HR" smtClean="0"/>
              <a:t>28.3.2022.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D65A6CC2-B8D8-4147-B5E2-7AF373C6EF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248F220B-3441-44FF-B31A-7FB8F97AF2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1C2ACC-F938-48D9-ACA3-765F6FC3B32C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9419410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slov i okomit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B425C99B-9753-470E-AE0E-63B8707345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id="{8ABCAB6A-F115-4D0B-878A-A1918E86C78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4696D336-7D70-4AF7-9784-50D80D6B8B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0E212C-D661-4046-9DC6-740F15A14423}" type="datetimeFigureOut">
              <a:rPr lang="hr-HR" smtClean="0"/>
              <a:t>28.3.2022.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860B1667-E719-43C2-A3B0-4994F2DF10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62ABC992-DF93-403B-8173-5B68F41681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1C2ACC-F938-48D9-ACA3-765F6FC3B32C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9170729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Okomiti naslov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komiti naslov 1">
            <a:extLst>
              <a:ext uri="{FF2B5EF4-FFF2-40B4-BE49-F238E27FC236}">
                <a16:creationId xmlns:a16="http://schemas.microsoft.com/office/drawing/2014/main" id="{36C644B0-DE32-4CDE-AD50-0AD7BB7D522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id="{D153EDAF-B196-41F6-82E4-CA7BFB90C65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74EB09E7-23A0-4BEC-A0A1-308C599FB8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0E212C-D661-4046-9DC6-740F15A14423}" type="datetimeFigureOut">
              <a:rPr lang="hr-HR" smtClean="0"/>
              <a:t>28.3.2022.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5E14B30F-B265-4AB0-8B3A-3270EF2CF2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AE7EC79E-BAA8-4456-9556-ACCB2A20D1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1C2ACC-F938-48D9-ACA3-765F6FC3B32C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577714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slov i sadržaj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A1D27370-461A-4CC3-957A-8D8565D19F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3DF30B2C-93BA-4C48-8BAB-DA154E65978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83F72239-5416-4116-9F27-63E6C8704D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0E212C-D661-4046-9DC6-740F15A14423}" type="datetimeFigureOut">
              <a:rPr lang="hr-HR" smtClean="0"/>
              <a:t>28.3.2022.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195D3A6B-6C31-4838-B661-A9A19DDEF1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6017F73D-331E-4FBF-88FC-02096AAD7C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1C2ACC-F938-48D9-ACA3-765F6FC3B32C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368284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aglavlje sekci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F8F7AF10-6AC4-4C6E-A436-9D444D7EF1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93207147-488E-48B7-9F9E-1CFDAE289DA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B762863B-E0B9-45A1-8BFB-F55FC003CF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0E212C-D661-4046-9DC6-740F15A14423}" type="datetimeFigureOut">
              <a:rPr lang="hr-HR" smtClean="0"/>
              <a:t>28.3.2022.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64809471-91DE-44C1-B35F-A086A76710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8243DE0C-BE2C-4C23-9C48-6A9E5C3D54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1C2ACC-F938-48D9-ACA3-765F6FC3B32C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5041185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sadržaj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9BDA7E6-6686-42CB-8D5D-08F5750EF9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4B75FF94-A4B3-4512-A2FC-F252C44AF95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id="{F89E09DC-C843-4104-862A-A89D1BF7AD2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6E8DE01B-43F2-47D8-9FF5-F687FCD51A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0E212C-D661-4046-9DC6-740F15A14423}" type="datetimeFigureOut">
              <a:rPr lang="hr-HR" smtClean="0"/>
              <a:t>28.3.2022.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F429CA8D-8C09-4139-B19F-BD849E2B3D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25953C91-D342-499F-81D9-72FE49730F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1C2ACC-F938-48D9-ACA3-765F6FC3B32C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4021141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Usporedb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467D2E24-11CA-4BA4-878C-56D48D77E0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94880CE1-0B4A-4B1B-9397-59841813D7D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id="{3341BF14-66FB-4CB8-B0DA-0A84B878FED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teksta 4">
            <a:extLst>
              <a:ext uri="{FF2B5EF4-FFF2-40B4-BE49-F238E27FC236}">
                <a16:creationId xmlns:a16="http://schemas.microsoft.com/office/drawing/2014/main" id="{9D278F0A-68EF-48CE-B910-A8CE53EA37A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6" name="Rezervirano mjesto sadržaja 5">
            <a:extLst>
              <a:ext uri="{FF2B5EF4-FFF2-40B4-BE49-F238E27FC236}">
                <a16:creationId xmlns:a16="http://schemas.microsoft.com/office/drawing/2014/main" id="{CD6C6B6D-B478-4C8D-B9A2-3ED57FECB2E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7" name="Rezervirano mjesto datuma 6">
            <a:extLst>
              <a:ext uri="{FF2B5EF4-FFF2-40B4-BE49-F238E27FC236}">
                <a16:creationId xmlns:a16="http://schemas.microsoft.com/office/drawing/2014/main" id="{245FA5F8-029F-43D1-A88B-94DE9444D6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0E212C-D661-4046-9DC6-740F15A14423}" type="datetimeFigureOut">
              <a:rPr lang="hr-HR" smtClean="0"/>
              <a:t>28.3.2022.</a:t>
            </a:fld>
            <a:endParaRPr lang="hr-HR"/>
          </a:p>
        </p:txBody>
      </p:sp>
      <p:sp>
        <p:nvSpPr>
          <p:cNvPr id="8" name="Rezervirano mjesto podnožja 7">
            <a:extLst>
              <a:ext uri="{FF2B5EF4-FFF2-40B4-BE49-F238E27FC236}">
                <a16:creationId xmlns:a16="http://schemas.microsoft.com/office/drawing/2014/main" id="{CDF4252D-71D1-4DB7-BACA-B2D42B084D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9" name="Rezervirano mjesto broja slajda 8">
            <a:extLst>
              <a:ext uri="{FF2B5EF4-FFF2-40B4-BE49-F238E27FC236}">
                <a16:creationId xmlns:a16="http://schemas.microsoft.com/office/drawing/2014/main" id="{88192784-CE0F-44A1-9E0F-ED940F2444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1C2ACC-F938-48D9-ACA3-765F6FC3B32C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021910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amo naslo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0000B78A-0E66-4071-AF9C-88AD27A93F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datuma 2">
            <a:extLst>
              <a:ext uri="{FF2B5EF4-FFF2-40B4-BE49-F238E27FC236}">
                <a16:creationId xmlns:a16="http://schemas.microsoft.com/office/drawing/2014/main" id="{8B8B4C7E-3D43-44B3-9727-865E3D8860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0E212C-D661-4046-9DC6-740F15A14423}" type="datetimeFigureOut">
              <a:rPr lang="hr-HR" smtClean="0"/>
              <a:t>28.3.2022.</a:t>
            </a:fld>
            <a:endParaRPr lang="hr-HR"/>
          </a:p>
        </p:txBody>
      </p:sp>
      <p:sp>
        <p:nvSpPr>
          <p:cNvPr id="4" name="Rezervirano mjesto podnožja 3">
            <a:extLst>
              <a:ext uri="{FF2B5EF4-FFF2-40B4-BE49-F238E27FC236}">
                <a16:creationId xmlns:a16="http://schemas.microsoft.com/office/drawing/2014/main" id="{E499562F-436C-4F9D-9D42-D4A77E3DF1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5" name="Rezervirano mjesto broja slajda 4">
            <a:extLst>
              <a:ext uri="{FF2B5EF4-FFF2-40B4-BE49-F238E27FC236}">
                <a16:creationId xmlns:a16="http://schemas.microsoft.com/office/drawing/2014/main" id="{8CE753CB-0799-4536-9A75-2ED40A5746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1C2ACC-F938-48D9-ACA3-765F6FC3B32C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068608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azn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datuma 1">
            <a:extLst>
              <a:ext uri="{FF2B5EF4-FFF2-40B4-BE49-F238E27FC236}">
                <a16:creationId xmlns:a16="http://schemas.microsoft.com/office/drawing/2014/main" id="{F4C77058-F934-49E6-8173-A8AC46E98B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0E212C-D661-4046-9DC6-740F15A14423}" type="datetimeFigureOut">
              <a:rPr lang="hr-HR" smtClean="0"/>
              <a:t>28.3.2022.</a:t>
            </a:fld>
            <a:endParaRPr lang="hr-HR"/>
          </a:p>
        </p:txBody>
      </p:sp>
      <p:sp>
        <p:nvSpPr>
          <p:cNvPr id="3" name="Rezervirano mjesto podnožja 2">
            <a:extLst>
              <a:ext uri="{FF2B5EF4-FFF2-40B4-BE49-F238E27FC236}">
                <a16:creationId xmlns:a16="http://schemas.microsoft.com/office/drawing/2014/main" id="{999C07E7-1D86-4A5F-85B6-23900C386E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Rezervirano mjesto broja slajda 3">
            <a:extLst>
              <a:ext uri="{FF2B5EF4-FFF2-40B4-BE49-F238E27FC236}">
                <a16:creationId xmlns:a16="http://schemas.microsoft.com/office/drawing/2014/main" id="{A01883E7-CA2F-4899-84E2-E085CDDA00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1C2ACC-F938-48D9-ACA3-765F6FC3B32C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6806498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Sadržaj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BD0015C3-84CC-47E8-90D5-6C383389CB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12D3F4AE-3215-43AB-85BE-F5BFE2FD41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id="{6FC7AF77-F0F9-497B-AE2A-E1C11913842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F9852EF3-D46D-46B5-B6C8-4BD55CAC7E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0E212C-D661-4046-9DC6-740F15A14423}" type="datetimeFigureOut">
              <a:rPr lang="hr-HR" smtClean="0"/>
              <a:t>28.3.2022.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0B23C45C-E773-41F9-9D46-945A64083C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4F33B74C-8C20-4097-B68A-57FF117AE9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1C2ACC-F938-48D9-ACA3-765F6FC3B32C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1361920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Slika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146EAF40-4505-419A-A723-A6A00C83CC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like 2">
            <a:extLst>
              <a:ext uri="{FF2B5EF4-FFF2-40B4-BE49-F238E27FC236}">
                <a16:creationId xmlns:a16="http://schemas.microsoft.com/office/drawing/2014/main" id="{F49095E1-8D31-4B23-8EF9-5100EEE93F9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r-HR"/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id="{9F269076-380C-4EBD-A768-7C6DE5BC5FD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1326A5AF-1052-41EF-873A-7025EA570E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0E212C-D661-4046-9DC6-740F15A14423}" type="datetimeFigureOut">
              <a:rPr lang="hr-HR" smtClean="0"/>
              <a:t>28.3.2022.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54FC66A1-3C5D-4D54-A26F-FF9ACC7D2C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EC907A94-FC33-4390-BA55-35683BCCD7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1C2ACC-F938-48D9-ACA3-765F6FC3B32C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0585328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naslova 1">
            <a:extLst>
              <a:ext uri="{FF2B5EF4-FFF2-40B4-BE49-F238E27FC236}">
                <a16:creationId xmlns:a16="http://schemas.microsoft.com/office/drawing/2014/main" id="{E5660503-A50D-4778-9E01-05386E3B47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92836A31-68E2-4513-A079-37A869CB700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21CCF68C-FA0C-43EE-B480-6F8A6A3B5D2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0E212C-D661-4046-9DC6-740F15A14423}" type="datetimeFigureOut">
              <a:rPr lang="hr-HR" smtClean="0"/>
              <a:t>28.3.2022.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914A42DF-FE3C-49F1-849E-667B6060786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4437BB6D-3F0F-4144-A127-C55631096F7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1C2ACC-F938-48D9-ACA3-765F6FC3B32C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8492381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r-Latn-R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microsoft.com/office/2007/relationships/hdphoto" Target="../media/hdphoto1.wdp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microsoft.com/office/2007/relationships/hdphoto" Target="../media/hdphoto2.wdp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microsoft.com/office/2007/relationships/hdphoto" Target="../media/hdphoto3.wdp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13" Type="http://schemas.openxmlformats.org/officeDocument/2006/relationships/hyperlink" Target="https://www.bookwidgets.com/play/P0_ei33H-iQAF8UxrvAAAA/DCDYPDT/di8-l14-que" TargetMode="External"/><Relationship Id="rId3" Type="http://schemas.microsoft.com/office/2007/relationships/hdphoto" Target="../media/hdphoto1.wdp"/><Relationship Id="rId7" Type="http://schemas.openxmlformats.org/officeDocument/2006/relationships/hyperlink" Target="https://wordwall.net/play/15140/337/642" TargetMode="External"/><Relationship Id="rId12" Type="http://schemas.openxmlformats.org/officeDocument/2006/relationships/image" Target="../media/image15.png"/><Relationship Id="rId2" Type="http://schemas.openxmlformats.org/officeDocument/2006/relationships/image" Target="../media/image1.png"/><Relationship Id="rId16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11" Type="http://schemas.openxmlformats.org/officeDocument/2006/relationships/hyperlink" Target="https://wordwall.net/play/15141/987/820" TargetMode="External"/><Relationship Id="rId5" Type="http://schemas.openxmlformats.org/officeDocument/2006/relationships/hyperlink" Target="https://www.e-sfera.hr/dodatni-digitalni-sadrzaji/1598a1fc-cfe0-42f7-9f8f-9b5cf2ce536d/" TargetMode="External"/><Relationship Id="rId15" Type="http://schemas.openxmlformats.org/officeDocument/2006/relationships/hyperlink" Target="https://www.bookwidgets.com/play/2BFdkL0g-iQAFl0LAfAAAA/GCF59GU/di8-l14-can" TargetMode="External"/><Relationship Id="rId10" Type="http://schemas.openxmlformats.org/officeDocument/2006/relationships/image" Target="../media/image14.png"/><Relationship Id="rId4" Type="http://schemas.openxmlformats.org/officeDocument/2006/relationships/image" Target="../media/image11.png"/><Relationship Id="rId9" Type="http://schemas.openxmlformats.org/officeDocument/2006/relationships/hyperlink" Target="https://wordwall.net/play/15140/846/167" TargetMode="External"/><Relationship Id="rId14" Type="http://schemas.openxmlformats.org/officeDocument/2006/relationships/image" Target="../media/image16.png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68413467-6F90-4C88-9544-077314748CD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5BB1E644-7190-40F2-A118-8419D70E774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F1782CAF-E494-4CF1-8478-DE412195854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93" y="-13854"/>
            <a:ext cx="12192000" cy="6871854"/>
          </a:xfrm>
          <a:prstGeom prst="rect">
            <a:avLst/>
          </a:pr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id="{BE15B99F-7C7B-499E-AB39-ECA910AC2E7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65898" y="194791"/>
            <a:ext cx="4578493" cy="6468417"/>
          </a:xfrm>
          <a:prstGeom prst="rect">
            <a:avLst/>
          </a:prstGeom>
        </p:spPr>
      </p:pic>
      <p:sp>
        <p:nvSpPr>
          <p:cNvPr id="6" name="TekstniOkvir 5">
            <a:extLst>
              <a:ext uri="{FF2B5EF4-FFF2-40B4-BE49-F238E27FC236}">
                <a16:creationId xmlns:a16="http://schemas.microsoft.com/office/drawing/2014/main" id="{0AAF2261-2BB5-475D-8746-A373D8BCF83F}"/>
              </a:ext>
            </a:extLst>
          </p:cNvPr>
          <p:cNvSpPr txBox="1"/>
          <p:nvPr/>
        </p:nvSpPr>
        <p:spPr>
          <a:xfrm>
            <a:off x="6102493" y="1382329"/>
            <a:ext cx="5367148" cy="2893100"/>
          </a:xfrm>
          <a:prstGeom prst="rect">
            <a:avLst/>
          </a:prstGeom>
          <a:solidFill>
            <a:srgbClr val="FFC5FF"/>
          </a:solidFill>
        </p:spPr>
        <p:txBody>
          <a:bodyPr wrap="square" rtlCol="0">
            <a:spAutoFit/>
          </a:bodyPr>
          <a:lstStyle/>
          <a:p>
            <a:r>
              <a:rPr lang="hr-HR" sz="5400" b="1" dirty="0">
                <a:solidFill>
                  <a:srgbClr val="CC00CC"/>
                </a:solidFill>
              </a:rPr>
              <a:t>UNIT 4</a:t>
            </a:r>
          </a:p>
          <a:p>
            <a:r>
              <a:rPr lang="hr-HR" sz="4800" b="1" dirty="0">
                <a:solidFill>
                  <a:srgbClr val="CC00CC"/>
                </a:solidFill>
              </a:rPr>
              <a:t>LESSON 14</a:t>
            </a:r>
          </a:p>
          <a:p>
            <a:r>
              <a:rPr lang="hr-HR" sz="4800" dirty="0">
                <a:solidFill>
                  <a:srgbClr val="FF33CC"/>
                </a:solidFill>
              </a:rPr>
              <a:t>Q for a </a:t>
            </a:r>
            <a:r>
              <a:rPr lang="hr-HR" sz="4800" dirty="0" err="1">
                <a:solidFill>
                  <a:srgbClr val="FF33CC"/>
                </a:solidFill>
              </a:rPr>
              <a:t>question</a:t>
            </a:r>
            <a:endParaRPr lang="hr-HR" sz="4800" dirty="0">
              <a:solidFill>
                <a:srgbClr val="CC00CC"/>
              </a:solidFill>
            </a:endParaRPr>
          </a:p>
          <a:p>
            <a:r>
              <a:rPr lang="hr-HR" sz="3200" dirty="0" err="1">
                <a:solidFill>
                  <a:srgbClr val="FF78D6"/>
                </a:solidFill>
              </a:rPr>
              <a:t>Part</a:t>
            </a:r>
            <a:r>
              <a:rPr lang="hr-HR" sz="3200" dirty="0">
                <a:solidFill>
                  <a:srgbClr val="FF78D6"/>
                </a:solidFill>
              </a:rPr>
              <a:t> 5</a:t>
            </a:r>
          </a:p>
        </p:txBody>
      </p:sp>
      <p:pic>
        <p:nvPicPr>
          <p:cNvPr id="7" name="Slika 6">
            <a:extLst>
              <a:ext uri="{FF2B5EF4-FFF2-40B4-BE49-F238E27FC236}">
                <a16:creationId xmlns:a16="http://schemas.microsoft.com/office/drawing/2014/main" id="{9B4D39C4-244C-4A91-9479-1ED55558941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844492" y="5088782"/>
            <a:ext cx="5883150" cy="1097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041571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68413467-6F90-4C88-9544-077314748CD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5BB1E644-7190-40F2-A118-8419D70E774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F1782CAF-E494-4CF1-8478-DE412195854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94" y="0"/>
            <a:ext cx="12192000" cy="6871854"/>
          </a:xfrm>
          <a:prstGeom prst="rect">
            <a:avLst/>
          </a:pr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id="{8A96107C-3028-437B-95B4-26C8A0D9E18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0"/>
                    </a14:imgEffect>
                    <a14:imgEffect>
                      <a14:brightnessContrast bright="40000"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66550" y="-20781"/>
            <a:ext cx="5510080" cy="6858000"/>
          </a:xfrm>
          <a:prstGeom prst="rect">
            <a:avLst/>
          </a:prstGeom>
        </p:spPr>
      </p:pic>
      <p:pic>
        <p:nvPicPr>
          <p:cNvPr id="6" name="Slika 5">
            <a:extLst>
              <a:ext uri="{FF2B5EF4-FFF2-40B4-BE49-F238E27FC236}">
                <a16:creationId xmlns:a16="http://schemas.microsoft.com/office/drawing/2014/main" id="{0A334224-A2E2-441A-8411-5A008991512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0"/>
                    </a14:imgEffect>
                    <a14:imgEffect>
                      <a14:brightnessContrast bright="40000"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095205" y="-6927"/>
            <a:ext cx="5510080" cy="6858000"/>
          </a:xfrm>
          <a:prstGeom prst="rect">
            <a:avLst/>
          </a:prstGeom>
        </p:spPr>
      </p:pic>
      <p:sp>
        <p:nvSpPr>
          <p:cNvPr id="7" name="TekstniOkvir 6">
            <a:extLst>
              <a:ext uri="{FF2B5EF4-FFF2-40B4-BE49-F238E27FC236}">
                <a16:creationId xmlns:a16="http://schemas.microsoft.com/office/drawing/2014/main" id="{2EC2600E-99C4-4A21-B120-EF09EF520363}"/>
              </a:ext>
            </a:extLst>
          </p:cNvPr>
          <p:cNvSpPr txBox="1"/>
          <p:nvPr/>
        </p:nvSpPr>
        <p:spPr>
          <a:xfrm>
            <a:off x="855773" y="371428"/>
            <a:ext cx="10478865" cy="1111202"/>
          </a:xfrm>
          <a:prstGeom prst="rect">
            <a:avLst/>
          </a:prstGeom>
          <a:solidFill>
            <a:srgbClr val="99CCFF"/>
          </a:solidFill>
          <a:ln w="38100">
            <a:solidFill>
              <a:srgbClr val="0000FF"/>
            </a:solidFill>
          </a:ln>
        </p:spPr>
        <p:txBody>
          <a:bodyPr wrap="square" numCol="1" rtlCol="0">
            <a:spAutoFit/>
          </a:bodyPr>
          <a:lstStyle/>
          <a:p>
            <a:pPr>
              <a:lnSpc>
                <a:spcPct val="150000"/>
              </a:lnSpc>
              <a:spcBef>
                <a:spcPts val="1200"/>
              </a:spcBef>
              <a:spcAft>
                <a:spcPts val="600"/>
              </a:spcAft>
            </a:pPr>
            <a:r>
              <a:rPr lang="en-US" dirty="0"/>
              <a:t>Start with the brochures/posters/quizzes/essays or presentations about Croatia </a:t>
            </a:r>
            <a:r>
              <a:rPr lang="hr-HR" dirty="0" err="1"/>
              <a:t>you</a:t>
            </a:r>
            <a:r>
              <a:rPr lang="en-US" dirty="0"/>
              <a:t> prepared for homework. </a:t>
            </a:r>
            <a:endParaRPr lang="hr-HR" dirty="0"/>
          </a:p>
          <a:p>
            <a:pPr>
              <a:lnSpc>
                <a:spcPct val="150000"/>
              </a:lnSpc>
              <a:spcBef>
                <a:spcPts val="1200"/>
              </a:spcBef>
              <a:spcAft>
                <a:spcPts val="600"/>
              </a:spcAft>
            </a:pPr>
            <a:r>
              <a:rPr lang="en-US" dirty="0"/>
              <a:t>Have a display/play the quizzes/read </a:t>
            </a:r>
            <a:r>
              <a:rPr lang="hr-HR" dirty="0" err="1"/>
              <a:t>your</a:t>
            </a:r>
            <a:r>
              <a:rPr lang="en-US" dirty="0"/>
              <a:t> essays or give presentations.</a:t>
            </a:r>
            <a:endParaRPr lang="hr-HR" b="1" dirty="0"/>
          </a:p>
        </p:txBody>
      </p:sp>
      <p:pic>
        <p:nvPicPr>
          <p:cNvPr id="9" name="Slika 8">
            <a:extLst>
              <a:ext uri="{FF2B5EF4-FFF2-40B4-BE49-F238E27FC236}">
                <a16:creationId xmlns:a16="http://schemas.microsoft.com/office/drawing/2014/main" id="{C58E9A6A-CCAD-4675-B625-2633C7AAAB0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876381" y="1677964"/>
            <a:ext cx="4314825" cy="1952625"/>
          </a:xfrm>
          <a:prstGeom prst="rect">
            <a:avLst/>
          </a:prstGeom>
        </p:spPr>
      </p:pic>
      <p:pic>
        <p:nvPicPr>
          <p:cNvPr id="11" name="Slika 10">
            <a:extLst>
              <a:ext uri="{FF2B5EF4-FFF2-40B4-BE49-F238E27FC236}">
                <a16:creationId xmlns:a16="http://schemas.microsoft.com/office/drawing/2014/main" id="{B21EAA64-6AD4-4387-8863-60B29F663AED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-9364" y="3971925"/>
            <a:ext cx="3286125" cy="2886075"/>
          </a:xfrm>
          <a:prstGeom prst="rect">
            <a:avLst/>
          </a:prstGeom>
        </p:spPr>
      </p:pic>
      <p:sp>
        <p:nvSpPr>
          <p:cNvPr id="14" name="TekstniOkvir 13">
            <a:extLst>
              <a:ext uri="{FF2B5EF4-FFF2-40B4-BE49-F238E27FC236}">
                <a16:creationId xmlns:a16="http://schemas.microsoft.com/office/drawing/2014/main" id="{1AA62170-27EF-45D8-94AC-B90189D76C4A}"/>
              </a:ext>
            </a:extLst>
          </p:cNvPr>
          <p:cNvSpPr txBox="1"/>
          <p:nvPr/>
        </p:nvSpPr>
        <p:spPr>
          <a:xfrm>
            <a:off x="6095205" y="1767567"/>
            <a:ext cx="1356845" cy="464871"/>
          </a:xfrm>
          <a:prstGeom prst="rect">
            <a:avLst/>
          </a:prstGeom>
          <a:solidFill>
            <a:srgbClr val="99FFCC"/>
          </a:solidFill>
          <a:ln w="38100">
            <a:solidFill>
              <a:srgbClr val="00CC99"/>
            </a:solidFill>
          </a:ln>
        </p:spPr>
        <p:txBody>
          <a:bodyPr wrap="square" numCol="1" rtlCol="0">
            <a:spAutoFit/>
          </a:bodyPr>
          <a:lstStyle/>
          <a:p>
            <a:pPr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hr-HR" dirty="0" err="1"/>
              <a:t>stereotypes</a:t>
            </a:r>
            <a:endParaRPr lang="hr-HR" dirty="0"/>
          </a:p>
        </p:txBody>
      </p:sp>
      <p:pic>
        <p:nvPicPr>
          <p:cNvPr id="15" name="Slika 14">
            <a:extLst>
              <a:ext uri="{FF2B5EF4-FFF2-40B4-BE49-F238E27FC236}">
                <a16:creationId xmlns:a16="http://schemas.microsoft.com/office/drawing/2014/main" id="{0AA6C0C8-0E9A-477C-B021-42A07AB052C9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26031" y="1819925"/>
            <a:ext cx="3616579" cy="2609994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6" name="TekstniOkvir 15">
            <a:extLst>
              <a:ext uri="{FF2B5EF4-FFF2-40B4-BE49-F238E27FC236}">
                <a16:creationId xmlns:a16="http://schemas.microsoft.com/office/drawing/2014/main" id="{C46C55B4-E5D5-42C1-A72B-C7E23C1A307A}"/>
              </a:ext>
            </a:extLst>
          </p:cNvPr>
          <p:cNvSpPr txBox="1"/>
          <p:nvPr/>
        </p:nvSpPr>
        <p:spPr>
          <a:xfrm>
            <a:off x="4212099" y="2356073"/>
            <a:ext cx="7653869" cy="880369"/>
          </a:xfrm>
          <a:prstGeom prst="rect">
            <a:avLst/>
          </a:prstGeom>
          <a:solidFill>
            <a:srgbClr val="99FFCC"/>
          </a:solidFill>
          <a:ln w="38100">
            <a:solidFill>
              <a:srgbClr val="00CC99"/>
            </a:solidFill>
          </a:ln>
        </p:spPr>
        <p:txBody>
          <a:bodyPr wrap="square" numCol="1" rtlCol="0">
            <a:spAutoFit/>
          </a:bodyPr>
          <a:lstStyle/>
          <a:p>
            <a:pPr algn="ctr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hr-HR" dirty="0"/>
              <a:t> </a:t>
            </a:r>
            <a:r>
              <a:rPr lang="en-US" dirty="0"/>
              <a:t>a set idea that people have about what someone or something is like, especially an idea that is wrong</a:t>
            </a:r>
            <a:endParaRPr lang="hr-HR" dirty="0"/>
          </a:p>
        </p:txBody>
      </p:sp>
      <p:sp>
        <p:nvSpPr>
          <p:cNvPr id="17" name="TekstniOkvir 16">
            <a:extLst>
              <a:ext uri="{FF2B5EF4-FFF2-40B4-BE49-F238E27FC236}">
                <a16:creationId xmlns:a16="http://schemas.microsoft.com/office/drawing/2014/main" id="{253F8978-5054-4C97-BED6-27A7A812F33A}"/>
              </a:ext>
            </a:extLst>
          </p:cNvPr>
          <p:cNvSpPr txBox="1"/>
          <p:nvPr/>
        </p:nvSpPr>
        <p:spPr>
          <a:xfrm>
            <a:off x="4286200" y="3609293"/>
            <a:ext cx="6269350" cy="464871"/>
          </a:xfrm>
          <a:prstGeom prst="rect">
            <a:avLst/>
          </a:prstGeom>
          <a:solidFill>
            <a:srgbClr val="FFDBB7"/>
          </a:solidFill>
          <a:ln w="38100">
            <a:solidFill>
              <a:srgbClr val="FF9966"/>
            </a:solidFill>
          </a:ln>
        </p:spPr>
        <p:txBody>
          <a:bodyPr wrap="square" numCol="1" rtlCol="0">
            <a:spAutoFit/>
          </a:bodyPr>
          <a:lstStyle/>
          <a:p>
            <a:pPr>
              <a:lnSpc>
                <a:spcPct val="150000"/>
              </a:lnSpc>
              <a:spcBef>
                <a:spcPts val="1200"/>
              </a:spcBef>
              <a:spcAft>
                <a:spcPts val="600"/>
              </a:spcAft>
            </a:pPr>
            <a:r>
              <a:rPr lang="hr-HR" dirty="0"/>
              <a:t>H</a:t>
            </a:r>
            <a:r>
              <a:rPr lang="en-US" dirty="0"/>
              <a:t>ow </a:t>
            </a:r>
            <a:r>
              <a:rPr lang="hr-HR" dirty="0"/>
              <a:t>do </a:t>
            </a:r>
            <a:r>
              <a:rPr lang="hr-HR" dirty="0" err="1"/>
              <a:t>you</a:t>
            </a:r>
            <a:r>
              <a:rPr lang="en-US" dirty="0"/>
              <a:t> see Americans and how would </a:t>
            </a:r>
            <a:r>
              <a:rPr lang="hr-HR" dirty="0" err="1"/>
              <a:t>you</a:t>
            </a:r>
            <a:r>
              <a:rPr lang="hr-HR" dirty="0"/>
              <a:t> </a:t>
            </a:r>
            <a:r>
              <a:rPr lang="en-US" dirty="0"/>
              <a:t>describe them</a:t>
            </a:r>
            <a:r>
              <a:rPr lang="hr-HR" dirty="0"/>
              <a:t>?</a:t>
            </a:r>
          </a:p>
        </p:txBody>
      </p:sp>
      <p:sp>
        <p:nvSpPr>
          <p:cNvPr id="18" name="TekstniOkvir 17">
            <a:extLst>
              <a:ext uri="{FF2B5EF4-FFF2-40B4-BE49-F238E27FC236}">
                <a16:creationId xmlns:a16="http://schemas.microsoft.com/office/drawing/2014/main" id="{DA6DCE1C-1573-491F-B4C3-4973E6E42A99}"/>
              </a:ext>
            </a:extLst>
          </p:cNvPr>
          <p:cNvSpPr txBox="1"/>
          <p:nvPr/>
        </p:nvSpPr>
        <p:spPr>
          <a:xfrm>
            <a:off x="4278005" y="4271596"/>
            <a:ext cx="6570507" cy="464871"/>
          </a:xfrm>
          <a:prstGeom prst="rect">
            <a:avLst/>
          </a:prstGeom>
          <a:solidFill>
            <a:srgbClr val="FFDBB7"/>
          </a:solidFill>
          <a:ln w="38100">
            <a:solidFill>
              <a:srgbClr val="FF9966"/>
            </a:solidFill>
          </a:ln>
        </p:spPr>
        <p:txBody>
          <a:bodyPr wrap="square" numCol="1" rtlCol="0">
            <a:spAutoFit/>
          </a:bodyPr>
          <a:lstStyle/>
          <a:p>
            <a:pPr>
              <a:lnSpc>
                <a:spcPct val="150000"/>
              </a:lnSpc>
              <a:spcBef>
                <a:spcPts val="1200"/>
              </a:spcBef>
              <a:spcAft>
                <a:spcPts val="600"/>
              </a:spcAft>
            </a:pPr>
            <a:r>
              <a:rPr lang="hr-HR" dirty="0"/>
              <a:t>W</a:t>
            </a:r>
            <a:r>
              <a:rPr lang="en-US" dirty="0" err="1"/>
              <a:t>hy</a:t>
            </a:r>
            <a:r>
              <a:rPr lang="en-US" dirty="0"/>
              <a:t> </a:t>
            </a:r>
            <a:r>
              <a:rPr lang="hr-HR" dirty="0"/>
              <a:t>do </a:t>
            </a:r>
            <a:r>
              <a:rPr lang="hr-HR" dirty="0" err="1"/>
              <a:t>you</a:t>
            </a:r>
            <a:r>
              <a:rPr lang="hr-HR" dirty="0"/>
              <a:t> </a:t>
            </a:r>
            <a:r>
              <a:rPr lang="en-US" dirty="0"/>
              <a:t>think so</a:t>
            </a:r>
            <a:r>
              <a:rPr lang="hr-HR" dirty="0"/>
              <a:t>? W</a:t>
            </a:r>
            <a:r>
              <a:rPr lang="en-US" dirty="0"/>
              <a:t>hat influences the way </a:t>
            </a:r>
            <a:r>
              <a:rPr lang="hr-HR" dirty="0" err="1"/>
              <a:t>you</a:t>
            </a:r>
            <a:r>
              <a:rPr lang="en-US" dirty="0"/>
              <a:t> see Americans</a:t>
            </a:r>
            <a:r>
              <a:rPr lang="hr-HR" dirty="0"/>
              <a:t>?</a:t>
            </a:r>
          </a:p>
        </p:txBody>
      </p:sp>
      <p:sp>
        <p:nvSpPr>
          <p:cNvPr id="19" name="TekstniOkvir 18">
            <a:extLst>
              <a:ext uri="{FF2B5EF4-FFF2-40B4-BE49-F238E27FC236}">
                <a16:creationId xmlns:a16="http://schemas.microsoft.com/office/drawing/2014/main" id="{CFC6106D-13EB-4C3D-A85A-B6BDF85C0D6A}"/>
              </a:ext>
            </a:extLst>
          </p:cNvPr>
          <p:cNvSpPr txBox="1"/>
          <p:nvPr/>
        </p:nvSpPr>
        <p:spPr>
          <a:xfrm>
            <a:off x="343914" y="5180036"/>
            <a:ext cx="11502581" cy="880369"/>
          </a:xfrm>
          <a:prstGeom prst="rect">
            <a:avLst/>
          </a:prstGeom>
          <a:solidFill>
            <a:srgbClr val="FFFFCC"/>
          </a:solidFill>
          <a:ln w="38100">
            <a:solidFill>
              <a:srgbClr val="FFFF00"/>
            </a:solidFill>
          </a:ln>
        </p:spPr>
        <p:txBody>
          <a:bodyPr wrap="square" numCol="1" rtlCol="0">
            <a:spAutoFit/>
          </a:bodyPr>
          <a:lstStyle/>
          <a:p>
            <a:pPr>
              <a:lnSpc>
                <a:spcPct val="150000"/>
              </a:lnSpc>
              <a:spcBef>
                <a:spcPts val="1200"/>
              </a:spcBef>
              <a:spcAft>
                <a:spcPts val="600"/>
              </a:spcAft>
            </a:pPr>
            <a:r>
              <a:rPr lang="hr-HR" dirty="0"/>
              <a:t>V</a:t>
            </a:r>
            <a:r>
              <a:rPr lang="en-US" dirty="0" err="1"/>
              <a:t>ery</a:t>
            </a:r>
            <a:r>
              <a:rPr lang="en-US" dirty="0"/>
              <a:t> often we form an image of something or somebody as a result of media influence and that needn’t be true. To get rid of stereotypes, we need to learn about something/somebody. </a:t>
            </a:r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16974781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4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68413467-6F90-4C88-9544-077314748CD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5BB1E644-7190-40F2-A118-8419D70E774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F1782CAF-E494-4CF1-8478-DE412195854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94" y="0"/>
            <a:ext cx="12192000" cy="6871854"/>
          </a:xfrm>
          <a:prstGeom prst="rect">
            <a:avLst/>
          </a:pr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id="{FB1F1D5D-C6A8-47B3-874B-C9E4F50332D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49623" y="-13854"/>
            <a:ext cx="11033207" cy="6858000"/>
          </a:xfrm>
          <a:prstGeom prst="rect">
            <a:avLst/>
          </a:prstGeom>
        </p:spPr>
      </p:pic>
      <p:pic>
        <p:nvPicPr>
          <p:cNvPr id="6" name="Slika 5">
            <a:extLst>
              <a:ext uri="{FF2B5EF4-FFF2-40B4-BE49-F238E27FC236}">
                <a16:creationId xmlns:a16="http://schemas.microsoft.com/office/drawing/2014/main" id="{CBAA141F-7335-4409-8ACF-575496656C5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-794" y="-13854"/>
            <a:ext cx="3162300" cy="2466975"/>
          </a:xfrm>
          <a:prstGeom prst="rect">
            <a:avLst/>
          </a:prstGeom>
        </p:spPr>
      </p:pic>
      <p:pic>
        <p:nvPicPr>
          <p:cNvPr id="7" name="Slika 6">
            <a:extLst>
              <a:ext uri="{FF2B5EF4-FFF2-40B4-BE49-F238E27FC236}">
                <a16:creationId xmlns:a16="http://schemas.microsoft.com/office/drawing/2014/main" id="{B65E420B-BB77-4C76-ACD4-2216A1737A93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t="5811"/>
          <a:stretch/>
        </p:blipFill>
        <p:spPr>
          <a:xfrm>
            <a:off x="7299794" y="3948913"/>
            <a:ext cx="4905375" cy="2897794"/>
          </a:xfrm>
          <a:prstGeom prst="rect">
            <a:avLst/>
          </a:prstGeom>
        </p:spPr>
      </p:pic>
      <p:sp>
        <p:nvSpPr>
          <p:cNvPr id="11" name="TekstniOkvir 10">
            <a:extLst>
              <a:ext uri="{FF2B5EF4-FFF2-40B4-BE49-F238E27FC236}">
                <a16:creationId xmlns:a16="http://schemas.microsoft.com/office/drawing/2014/main" id="{2BAEBAF3-CBEF-4E8F-9B5D-BD35B070E35B}"/>
              </a:ext>
            </a:extLst>
          </p:cNvPr>
          <p:cNvSpPr txBox="1"/>
          <p:nvPr/>
        </p:nvSpPr>
        <p:spPr>
          <a:xfrm>
            <a:off x="509170" y="1238393"/>
            <a:ext cx="5332838" cy="464871"/>
          </a:xfrm>
          <a:prstGeom prst="rect">
            <a:avLst/>
          </a:prstGeom>
          <a:solidFill>
            <a:srgbClr val="FFDBB7"/>
          </a:solidFill>
          <a:ln w="38100">
            <a:solidFill>
              <a:srgbClr val="FF9966"/>
            </a:solidFill>
          </a:ln>
        </p:spPr>
        <p:txBody>
          <a:bodyPr wrap="square" numCol="1" rtlCol="0">
            <a:spAutoFit/>
          </a:bodyPr>
          <a:lstStyle/>
          <a:p>
            <a:pPr>
              <a:lnSpc>
                <a:spcPct val="150000"/>
              </a:lnSpc>
              <a:spcBef>
                <a:spcPts val="1200"/>
              </a:spcBef>
              <a:spcAft>
                <a:spcPts val="600"/>
              </a:spcAft>
            </a:pPr>
            <a:r>
              <a:rPr lang="hr-HR" dirty="0"/>
              <a:t>H</a:t>
            </a:r>
            <a:r>
              <a:rPr lang="en-US" dirty="0"/>
              <a:t>ow would </a:t>
            </a:r>
            <a:r>
              <a:rPr lang="hr-HR" dirty="0" err="1"/>
              <a:t>you</a:t>
            </a:r>
            <a:r>
              <a:rPr lang="hr-HR" dirty="0"/>
              <a:t> </a:t>
            </a:r>
            <a:r>
              <a:rPr lang="en-US" dirty="0"/>
              <a:t>describe Croats/people from Croatia</a:t>
            </a:r>
            <a:r>
              <a:rPr lang="hr-HR" dirty="0"/>
              <a:t>?</a:t>
            </a:r>
          </a:p>
        </p:txBody>
      </p:sp>
      <p:sp>
        <p:nvSpPr>
          <p:cNvPr id="12" name="TekstniOkvir 11">
            <a:extLst>
              <a:ext uri="{FF2B5EF4-FFF2-40B4-BE49-F238E27FC236}">
                <a16:creationId xmlns:a16="http://schemas.microsoft.com/office/drawing/2014/main" id="{355DD8C8-F9FC-4DCA-A1BD-2C5772A5EB2E}"/>
              </a:ext>
            </a:extLst>
          </p:cNvPr>
          <p:cNvSpPr txBox="1"/>
          <p:nvPr/>
        </p:nvSpPr>
        <p:spPr>
          <a:xfrm>
            <a:off x="6597741" y="1219633"/>
            <a:ext cx="3728336" cy="464871"/>
          </a:xfrm>
          <a:prstGeom prst="rect">
            <a:avLst/>
          </a:prstGeom>
          <a:solidFill>
            <a:srgbClr val="FFDBB7"/>
          </a:solidFill>
          <a:ln w="38100">
            <a:solidFill>
              <a:srgbClr val="FF9966"/>
            </a:solidFill>
          </a:ln>
        </p:spPr>
        <p:txBody>
          <a:bodyPr wrap="square" numCol="1" rtlCol="0">
            <a:spAutoFit/>
          </a:bodyPr>
          <a:lstStyle/>
          <a:p>
            <a:pPr>
              <a:lnSpc>
                <a:spcPct val="150000"/>
              </a:lnSpc>
              <a:spcBef>
                <a:spcPts val="1200"/>
              </a:spcBef>
              <a:spcAft>
                <a:spcPts val="600"/>
              </a:spcAft>
            </a:pPr>
            <a:r>
              <a:rPr lang="hr-HR" dirty="0"/>
              <a:t>H</a:t>
            </a:r>
            <a:r>
              <a:rPr lang="en-US" dirty="0"/>
              <a:t>ow </a:t>
            </a:r>
            <a:r>
              <a:rPr lang="hr-HR" dirty="0"/>
              <a:t>do </a:t>
            </a:r>
            <a:r>
              <a:rPr lang="hr-HR" dirty="0" err="1"/>
              <a:t>you</a:t>
            </a:r>
            <a:r>
              <a:rPr lang="en-US" dirty="0"/>
              <a:t> think foreigners see us</a:t>
            </a:r>
            <a:r>
              <a:rPr lang="hr-HR" dirty="0"/>
              <a:t>?</a:t>
            </a:r>
          </a:p>
        </p:txBody>
      </p:sp>
      <p:sp>
        <p:nvSpPr>
          <p:cNvPr id="14" name="TekstniOkvir 13">
            <a:extLst>
              <a:ext uri="{FF2B5EF4-FFF2-40B4-BE49-F238E27FC236}">
                <a16:creationId xmlns:a16="http://schemas.microsoft.com/office/drawing/2014/main" id="{9842562B-DEF0-4E62-968F-CC8683522AF8}"/>
              </a:ext>
            </a:extLst>
          </p:cNvPr>
          <p:cNvSpPr txBox="1"/>
          <p:nvPr/>
        </p:nvSpPr>
        <p:spPr>
          <a:xfrm>
            <a:off x="6861789" y="293836"/>
            <a:ext cx="5075229" cy="584775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b="1" dirty="0" err="1">
                <a:solidFill>
                  <a:srgbClr val="0070C0"/>
                </a:solidFill>
              </a:rPr>
              <a:t>Write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the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ideas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into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your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notebook</a:t>
            </a:r>
            <a:r>
              <a:rPr lang="hr-HR" sz="1600" b="1" dirty="0">
                <a:solidFill>
                  <a:srgbClr val="0070C0"/>
                </a:solidFill>
              </a:rPr>
              <a:t>. </a:t>
            </a:r>
            <a:r>
              <a:rPr lang="hr-HR" sz="1600" b="1" dirty="0" err="1">
                <a:solidFill>
                  <a:srgbClr val="0070C0"/>
                </a:solidFill>
              </a:rPr>
              <a:t>Then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compare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them</a:t>
            </a:r>
            <a:r>
              <a:rPr lang="hr-HR" sz="1600" b="1" dirty="0">
                <a:solidFill>
                  <a:srgbClr val="0070C0"/>
                </a:solidFill>
              </a:rPr>
              <a:t>. </a:t>
            </a:r>
          </a:p>
          <a:p>
            <a:r>
              <a:rPr lang="hr-HR" sz="1600" dirty="0">
                <a:solidFill>
                  <a:srgbClr val="0070C0"/>
                </a:solidFill>
              </a:rPr>
              <a:t>Zapišite ideje u svoje bilježnice i zatim ih usporedite. </a:t>
            </a:r>
          </a:p>
        </p:txBody>
      </p:sp>
      <p:sp>
        <p:nvSpPr>
          <p:cNvPr id="15" name="TekstniOkvir 14">
            <a:extLst>
              <a:ext uri="{FF2B5EF4-FFF2-40B4-BE49-F238E27FC236}">
                <a16:creationId xmlns:a16="http://schemas.microsoft.com/office/drawing/2014/main" id="{36A79285-25C8-4347-BE3F-8F8D925CC874}"/>
              </a:ext>
            </a:extLst>
          </p:cNvPr>
          <p:cNvSpPr txBox="1"/>
          <p:nvPr/>
        </p:nvSpPr>
        <p:spPr>
          <a:xfrm>
            <a:off x="7198393" y="2023100"/>
            <a:ext cx="2631194" cy="3168266"/>
          </a:xfrm>
          <a:prstGeom prst="rect">
            <a:avLst/>
          </a:prstGeom>
          <a:solidFill>
            <a:srgbClr val="FFDBB7"/>
          </a:solidFill>
          <a:ln w="38100">
            <a:solidFill>
              <a:srgbClr val="FF9966"/>
            </a:solidFill>
          </a:ln>
        </p:spPr>
        <p:txBody>
          <a:bodyPr wrap="square" numCol="1" rtlCol="0">
            <a:spAutoFit/>
          </a:bodyPr>
          <a:lstStyle/>
          <a:p>
            <a:pPr>
              <a:lnSpc>
                <a:spcPct val="150000"/>
              </a:lnSpc>
              <a:spcBef>
                <a:spcPts val="1200"/>
              </a:spcBef>
              <a:spcAft>
                <a:spcPts val="600"/>
              </a:spcAft>
            </a:pPr>
            <a:endParaRPr lang="hr-HR" dirty="0"/>
          </a:p>
        </p:txBody>
      </p:sp>
      <p:sp>
        <p:nvSpPr>
          <p:cNvPr id="16" name="TekstniOkvir 15">
            <a:extLst>
              <a:ext uri="{FF2B5EF4-FFF2-40B4-BE49-F238E27FC236}">
                <a16:creationId xmlns:a16="http://schemas.microsoft.com/office/drawing/2014/main" id="{08313747-D6A0-4668-B4C6-E64E198596DA}"/>
              </a:ext>
            </a:extLst>
          </p:cNvPr>
          <p:cNvSpPr txBox="1"/>
          <p:nvPr/>
        </p:nvSpPr>
        <p:spPr>
          <a:xfrm>
            <a:off x="1836948" y="1971868"/>
            <a:ext cx="2631194" cy="3168266"/>
          </a:xfrm>
          <a:prstGeom prst="rect">
            <a:avLst/>
          </a:prstGeom>
          <a:solidFill>
            <a:srgbClr val="FFDBB7"/>
          </a:solidFill>
          <a:ln w="38100">
            <a:solidFill>
              <a:srgbClr val="FF9966"/>
            </a:solidFill>
          </a:ln>
        </p:spPr>
        <p:txBody>
          <a:bodyPr wrap="square" numCol="1" rtlCol="0">
            <a:spAutoFit/>
          </a:bodyPr>
          <a:lstStyle/>
          <a:p>
            <a:pPr>
              <a:lnSpc>
                <a:spcPct val="150000"/>
              </a:lnSpc>
              <a:spcBef>
                <a:spcPts val="1200"/>
              </a:spcBef>
              <a:spcAft>
                <a:spcPts val="600"/>
              </a:spcAft>
            </a:pPr>
            <a:endParaRPr lang="hr-HR" dirty="0"/>
          </a:p>
        </p:txBody>
      </p:sp>
      <p:sp>
        <p:nvSpPr>
          <p:cNvPr id="17" name="TekstniOkvir 16">
            <a:extLst>
              <a:ext uri="{FF2B5EF4-FFF2-40B4-BE49-F238E27FC236}">
                <a16:creationId xmlns:a16="http://schemas.microsoft.com/office/drawing/2014/main" id="{471F0112-B95B-427D-8432-DD12B36FDA28}"/>
              </a:ext>
            </a:extLst>
          </p:cNvPr>
          <p:cNvSpPr txBox="1"/>
          <p:nvPr/>
        </p:nvSpPr>
        <p:spPr>
          <a:xfrm>
            <a:off x="3008034" y="5818537"/>
            <a:ext cx="6701691" cy="464871"/>
          </a:xfrm>
          <a:prstGeom prst="rect">
            <a:avLst/>
          </a:prstGeom>
          <a:solidFill>
            <a:srgbClr val="FFFFCC"/>
          </a:solidFill>
          <a:ln w="38100">
            <a:solidFill>
              <a:srgbClr val="FFFF00"/>
            </a:solidFill>
          </a:ln>
        </p:spPr>
        <p:txBody>
          <a:bodyPr wrap="square" numCol="1" rtlCol="0">
            <a:spAutoFit/>
          </a:bodyPr>
          <a:lstStyle/>
          <a:p>
            <a:pPr>
              <a:lnSpc>
                <a:spcPct val="150000"/>
              </a:lnSpc>
              <a:spcBef>
                <a:spcPts val="1200"/>
              </a:spcBef>
              <a:spcAft>
                <a:spcPts val="600"/>
              </a:spcAft>
            </a:pPr>
            <a:r>
              <a:rPr lang="hr-HR" dirty="0"/>
              <a:t>I</a:t>
            </a:r>
            <a:r>
              <a:rPr lang="en-US" dirty="0"/>
              <a:t>t’s important to be tolerant and open, and not to </a:t>
            </a:r>
            <a:r>
              <a:rPr lang="en-US" dirty="0" err="1"/>
              <a:t>generalise</a:t>
            </a:r>
            <a:r>
              <a:rPr lang="en-US" dirty="0"/>
              <a:t> things. </a:t>
            </a:r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28188273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68413467-6F90-4C88-9544-077314748CD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5BB1E644-7190-40F2-A118-8419D70E774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F1782CAF-E494-4CF1-8478-DE412195854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71854"/>
          </a:xfrm>
          <a:prstGeom prst="rect">
            <a:avLst/>
          </a:pr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id="{2AD0C9CF-A741-4E08-8532-94A9E693667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2644" y="436208"/>
            <a:ext cx="5663356" cy="1818720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6" name="TekstniOkvir 5">
            <a:extLst>
              <a:ext uri="{FF2B5EF4-FFF2-40B4-BE49-F238E27FC236}">
                <a16:creationId xmlns:a16="http://schemas.microsoft.com/office/drawing/2014/main" id="{4D22B62F-2A30-45D5-8972-8C8DFEDCB3C6}"/>
              </a:ext>
            </a:extLst>
          </p:cNvPr>
          <p:cNvSpPr txBox="1"/>
          <p:nvPr/>
        </p:nvSpPr>
        <p:spPr>
          <a:xfrm>
            <a:off x="6354374" y="769203"/>
            <a:ext cx="4698325" cy="830997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0070C0"/>
                </a:solidFill>
              </a:rPr>
              <a:t>U malim grupama razgovarajte o pozitivnim stranama života u </a:t>
            </a:r>
            <a:r>
              <a:rPr lang="hr-HR" sz="1600" dirty="0" err="1">
                <a:solidFill>
                  <a:srgbClr val="0070C0"/>
                </a:solidFill>
              </a:rPr>
              <a:t>multikulturalnom</a:t>
            </a:r>
            <a:r>
              <a:rPr lang="hr-HR" sz="1600" dirty="0">
                <a:solidFill>
                  <a:srgbClr val="0070C0"/>
                </a:solidFill>
              </a:rPr>
              <a:t> susjedstvu/gradu/državi. </a:t>
            </a:r>
          </a:p>
          <a:p>
            <a:r>
              <a:rPr lang="hr-HR" sz="1600" dirty="0">
                <a:solidFill>
                  <a:srgbClr val="0070C0"/>
                </a:solidFill>
              </a:rPr>
              <a:t>Postoje li neke negativne strane toga?</a:t>
            </a:r>
          </a:p>
        </p:txBody>
      </p:sp>
      <p:pic>
        <p:nvPicPr>
          <p:cNvPr id="7" name="Slika 6">
            <a:hlinkClick r:id="rId5"/>
            <a:extLst>
              <a:ext uri="{FF2B5EF4-FFF2-40B4-BE49-F238E27FC236}">
                <a16:creationId xmlns:a16="http://schemas.microsoft.com/office/drawing/2014/main" id="{F01CF836-900E-48A4-BB5F-253FE75FB89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93721" y="2887695"/>
            <a:ext cx="3498885" cy="2686798"/>
          </a:xfrm>
          <a:prstGeom prst="rect">
            <a:avLst/>
          </a:prstGeom>
        </p:spPr>
      </p:pic>
      <p:sp>
        <p:nvSpPr>
          <p:cNvPr id="8" name="TekstniOkvir 7">
            <a:extLst>
              <a:ext uri="{FF2B5EF4-FFF2-40B4-BE49-F238E27FC236}">
                <a16:creationId xmlns:a16="http://schemas.microsoft.com/office/drawing/2014/main" id="{952B1AFE-BA3F-4C01-87C8-0610FF2EB45B}"/>
              </a:ext>
            </a:extLst>
          </p:cNvPr>
          <p:cNvSpPr txBox="1"/>
          <p:nvPr/>
        </p:nvSpPr>
        <p:spPr>
          <a:xfrm>
            <a:off x="1205405" y="5791549"/>
            <a:ext cx="2529809" cy="830997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0070C0"/>
                </a:solidFill>
              </a:rPr>
              <a:t>Pomoću slike s poveznicom pristupite dodatnim sadržajima. </a:t>
            </a:r>
          </a:p>
        </p:txBody>
      </p:sp>
      <p:sp>
        <p:nvSpPr>
          <p:cNvPr id="9" name="TekstniOkvir 8">
            <a:extLst>
              <a:ext uri="{FF2B5EF4-FFF2-40B4-BE49-F238E27FC236}">
                <a16:creationId xmlns:a16="http://schemas.microsoft.com/office/drawing/2014/main" id="{C0214980-D8D0-41A1-BFB8-DDEA20440042}"/>
              </a:ext>
            </a:extLst>
          </p:cNvPr>
          <p:cNvSpPr txBox="1"/>
          <p:nvPr/>
        </p:nvSpPr>
        <p:spPr>
          <a:xfrm>
            <a:off x="5089469" y="3477434"/>
            <a:ext cx="2529809" cy="830997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0070C0"/>
                </a:solidFill>
              </a:rPr>
              <a:t>Pomoću slika s poveznicama pristupite igrama za ponavljanje. </a:t>
            </a:r>
          </a:p>
        </p:txBody>
      </p:sp>
      <p:pic>
        <p:nvPicPr>
          <p:cNvPr id="10" name="Slika 9">
            <a:hlinkClick r:id="rId7"/>
            <a:extLst>
              <a:ext uri="{FF2B5EF4-FFF2-40B4-BE49-F238E27FC236}">
                <a16:creationId xmlns:a16="http://schemas.microsoft.com/office/drawing/2014/main" id="{D7D34374-FF55-40D1-A66A-F1355BBE36CC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053690" y="3578166"/>
            <a:ext cx="2529809" cy="863111"/>
          </a:xfrm>
          <a:prstGeom prst="rect">
            <a:avLst/>
          </a:prstGeom>
        </p:spPr>
      </p:pic>
      <p:pic>
        <p:nvPicPr>
          <p:cNvPr id="11" name="Slika 10">
            <a:hlinkClick r:id="rId9"/>
            <a:extLst>
              <a:ext uri="{FF2B5EF4-FFF2-40B4-BE49-F238E27FC236}">
                <a16:creationId xmlns:a16="http://schemas.microsoft.com/office/drawing/2014/main" id="{C600217C-E4A7-4919-8809-AF497D88BFD4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8053688" y="4661864"/>
            <a:ext cx="2529809" cy="820897"/>
          </a:xfrm>
          <a:prstGeom prst="rect">
            <a:avLst/>
          </a:prstGeom>
        </p:spPr>
      </p:pic>
      <p:pic>
        <p:nvPicPr>
          <p:cNvPr id="12" name="Slika 11">
            <a:hlinkClick r:id="rId11"/>
            <a:extLst>
              <a:ext uri="{FF2B5EF4-FFF2-40B4-BE49-F238E27FC236}">
                <a16:creationId xmlns:a16="http://schemas.microsoft.com/office/drawing/2014/main" id="{DEAC648B-22D1-4221-A42E-72F1309B927B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8053688" y="5669813"/>
            <a:ext cx="2529809" cy="837967"/>
          </a:xfrm>
          <a:prstGeom prst="rect">
            <a:avLst/>
          </a:prstGeom>
        </p:spPr>
      </p:pic>
      <p:pic>
        <p:nvPicPr>
          <p:cNvPr id="13" name="Slika 12">
            <a:hlinkClick r:id="rId13"/>
            <a:extLst>
              <a:ext uri="{FF2B5EF4-FFF2-40B4-BE49-F238E27FC236}">
                <a16:creationId xmlns:a16="http://schemas.microsoft.com/office/drawing/2014/main" id="{BABED39A-F2F5-44AB-B82D-5FA3CF8CA706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4619647" y="4661864"/>
            <a:ext cx="2999631" cy="754874"/>
          </a:xfrm>
          <a:prstGeom prst="rect">
            <a:avLst/>
          </a:prstGeom>
        </p:spPr>
      </p:pic>
      <p:pic>
        <p:nvPicPr>
          <p:cNvPr id="14" name="Slika 13">
            <a:hlinkClick r:id="rId15"/>
            <a:extLst>
              <a:ext uri="{FF2B5EF4-FFF2-40B4-BE49-F238E27FC236}">
                <a16:creationId xmlns:a16="http://schemas.microsoft.com/office/drawing/2014/main" id="{7AEA2918-03C8-4BDE-B298-A7C24F13C4AE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4604930" y="5645879"/>
            <a:ext cx="3014348" cy="8817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47025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68413467-6F90-4C88-9544-077314748CD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5BB1E644-7190-40F2-A118-8419D70E774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F1782CAF-E494-4CF1-8478-DE412195854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94" y="0"/>
            <a:ext cx="12192000" cy="6871854"/>
          </a:xfrm>
          <a:prstGeom prst="rect">
            <a:avLst/>
          </a:pr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id="{6F3ADF7A-9D5A-4B4B-BEA0-43D9B3FE739B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4480"/>
          <a:stretch/>
        </p:blipFill>
        <p:spPr>
          <a:xfrm>
            <a:off x="2823099" y="1046925"/>
            <a:ext cx="7133496" cy="5709380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6" name="TekstniOkvir 5">
            <a:extLst>
              <a:ext uri="{FF2B5EF4-FFF2-40B4-BE49-F238E27FC236}">
                <a16:creationId xmlns:a16="http://schemas.microsoft.com/office/drawing/2014/main" id="{A52A1C99-C6FD-452C-BF05-ACE93D6E997B}"/>
              </a:ext>
            </a:extLst>
          </p:cNvPr>
          <p:cNvSpPr txBox="1"/>
          <p:nvPr/>
        </p:nvSpPr>
        <p:spPr>
          <a:xfrm>
            <a:off x="445109" y="346602"/>
            <a:ext cx="3532985" cy="584775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b="1" dirty="0">
                <a:solidFill>
                  <a:srgbClr val="0070C0"/>
                </a:solidFill>
              </a:rPr>
              <a:t>Open </a:t>
            </a:r>
            <a:r>
              <a:rPr lang="hr-HR" sz="1600" b="1" dirty="0" err="1">
                <a:solidFill>
                  <a:srgbClr val="0070C0"/>
                </a:solidFill>
              </a:rPr>
              <a:t>your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Workbook</a:t>
            </a:r>
            <a:r>
              <a:rPr lang="hr-HR" sz="1600" b="1" dirty="0">
                <a:solidFill>
                  <a:srgbClr val="0070C0"/>
                </a:solidFill>
              </a:rPr>
              <a:t>, </a:t>
            </a:r>
            <a:r>
              <a:rPr lang="hr-HR" sz="1600" b="1" dirty="0" err="1">
                <a:solidFill>
                  <a:srgbClr val="0070C0"/>
                </a:solidFill>
              </a:rPr>
              <a:t>page</a:t>
            </a:r>
            <a:r>
              <a:rPr lang="hr-HR" sz="1600" b="1" dirty="0">
                <a:solidFill>
                  <a:srgbClr val="0070C0"/>
                </a:solidFill>
              </a:rPr>
              <a:t> 141. </a:t>
            </a:r>
          </a:p>
          <a:p>
            <a:r>
              <a:rPr lang="hr-HR" sz="1600" dirty="0">
                <a:solidFill>
                  <a:srgbClr val="0070C0"/>
                </a:solidFill>
              </a:rPr>
              <a:t>Otvorite radnu bilježnicu na stranici 141. </a:t>
            </a:r>
          </a:p>
        </p:txBody>
      </p:sp>
      <p:sp>
        <p:nvSpPr>
          <p:cNvPr id="7" name="TekstniOkvir 6">
            <a:extLst>
              <a:ext uri="{FF2B5EF4-FFF2-40B4-BE49-F238E27FC236}">
                <a16:creationId xmlns:a16="http://schemas.microsoft.com/office/drawing/2014/main" id="{7E2F59DC-6488-42DE-BC0D-8F61C58D1D20}"/>
              </a:ext>
            </a:extLst>
          </p:cNvPr>
          <p:cNvSpPr txBox="1"/>
          <p:nvPr/>
        </p:nvSpPr>
        <p:spPr>
          <a:xfrm>
            <a:off x="6129613" y="1261646"/>
            <a:ext cx="4894089" cy="338554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0070C0"/>
                </a:solidFill>
              </a:rPr>
              <a:t>Dopunite rečenice koristeći riječi otisnute plavom bojom. </a:t>
            </a:r>
          </a:p>
        </p:txBody>
      </p:sp>
      <p:sp>
        <p:nvSpPr>
          <p:cNvPr id="9" name="TekstniOkvir 8">
            <a:extLst>
              <a:ext uri="{FF2B5EF4-FFF2-40B4-BE49-F238E27FC236}">
                <a16:creationId xmlns:a16="http://schemas.microsoft.com/office/drawing/2014/main" id="{EA89F5DE-06A5-4E6B-8343-518058BAE91E}"/>
              </a:ext>
            </a:extLst>
          </p:cNvPr>
          <p:cNvSpPr txBox="1"/>
          <p:nvPr/>
        </p:nvSpPr>
        <p:spPr>
          <a:xfrm>
            <a:off x="8314823" y="2841123"/>
            <a:ext cx="133165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offensive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0" name="TekstniOkvir 9">
            <a:extLst>
              <a:ext uri="{FF2B5EF4-FFF2-40B4-BE49-F238E27FC236}">
                <a16:creationId xmlns:a16="http://schemas.microsoft.com/office/drawing/2014/main" id="{053D29A9-AABA-4890-B160-A7D7C74CA49B}"/>
              </a:ext>
            </a:extLst>
          </p:cNvPr>
          <p:cNvSpPr txBox="1"/>
          <p:nvPr/>
        </p:nvSpPr>
        <p:spPr>
          <a:xfrm>
            <a:off x="4719939" y="3147758"/>
            <a:ext cx="133165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enormous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1" name="TekstniOkvir 10">
            <a:extLst>
              <a:ext uri="{FF2B5EF4-FFF2-40B4-BE49-F238E27FC236}">
                <a16:creationId xmlns:a16="http://schemas.microsoft.com/office/drawing/2014/main" id="{918F359D-3EC8-4179-AAD4-3A554D336023}"/>
              </a:ext>
            </a:extLst>
          </p:cNvPr>
          <p:cNvSpPr txBox="1"/>
          <p:nvPr/>
        </p:nvSpPr>
        <p:spPr>
          <a:xfrm>
            <a:off x="5058197" y="3700949"/>
            <a:ext cx="133165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costline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2" name="TekstniOkvir 11">
            <a:extLst>
              <a:ext uri="{FF2B5EF4-FFF2-40B4-BE49-F238E27FC236}">
                <a16:creationId xmlns:a16="http://schemas.microsoft.com/office/drawing/2014/main" id="{72EA0CE6-A545-4DD4-BEAA-E39DA127680E}"/>
              </a:ext>
            </a:extLst>
          </p:cNvPr>
          <p:cNvSpPr txBox="1"/>
          <p:nvPr/>
        </p:nvSpPr>
        <p:spPr>
          <a:xfrm>
            <a:off x="4484703" y="4310097"/>
            <a:ext cx="133165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multicultural</a:t>
            </a:r>
            <a:r>
              <a:rPr lang="hr-HR" sz="1600" dirty="0">
                <a:solidFill>
                  <a:srgbClr val="FF33CC"/>
                </a:solidFill>
              </a:rPr>
              <a:t> </a:t>
            </a:r>
          </a:p>
        </p:txBody>
      </p:sp>
      <p:sp>
        <p:nvSpPr>
          <p:cNvPr id="13" name="TekstniOkvir 12">
            <a:extLst>
              <a:ext uri="{FF2B5EF4-FFF2-40B4-BE49-F238E27FC236}">
                <a16:creationId xmlns:a16="http://schemas.microsoft.com/office/drawing/2014/main" id="{D62BC58A-7616-4B1E-862D-8BA40AC65A7A}"/>
              </a:ext>
            </a:extLst>
          </p:cNvPr>
          <p:cNvSpPr txBox="1"/>
          <p:nvPr/>
        </p:nvSpPr>
        <p:spPr>
          <a:xfrm>
            <a:off x="7583010" y="4608336"/>
            <a:ext cx="133165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minorities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4" name="TekstniOkvir 13">
            <a:extLst>
              <a:ext uri="{FF2B5EF4-FFF2-40B4-BE49-F238E27FC236}">
                <a16:creationId xmlns:a16="http://schemas.microsoft.com/office/drawing/2014/main" id="{CD258689-9067-4C3B-8E68-B40B672BB317}"/>
              </a:ext>
            </a:extLst>
          </p:cNvPr>
          <p:cNvSpPr txBox="1"/>
          <p:nvPr/>
        </p:nvSpPr>
        <p:spPr>
          <a:xfrm>
            <a:off x="5541145" y="5146298"/>
            <a:ext cx="133165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attractions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5" name="TekstniOkvir 14">
            <a:extLst>
              <a:ext uri="{FF2B5EF4-FFF2-40B4-BE49-F238E27FC236}">
                <a16:creationId xmlns:a16="http://schemas.microsoft.com/office/drawing/2014/main" id="{C2971490-343D-40C7-8D98-69118C640684}"/>
              </a:ext>
            </a:extLst>
          </p:cNvPr>
          <p:cNvSpPr txBox="1"/>
          <p:nvPr/>
        </p:nvSpPr>
        <p:spPr>
          <a:xfrm>
            <a:off x="6094930" y="5668498"/>
            <a:ext cx="133165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population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6" name="TekstniOkvir 15">
            <a:extLst>
              <a:ext uri="{FF2B5EF4-FFF2-40B4-BE49-F238E27FC236}">
                <a16:creationId xmlns:a16="http://schemas.microsoft.com/office/drawing/2014/main" id="{54FD8509-946D-4F03-8A75-6651BAE498C4}"/>
              </a:ext>
            </a:extLst>
          </p:cNvPr>
          <p:cNvSpPr txBox="1"/>
          <p:nvPr/>
        </p:nvSpPr>
        <p:spPr>
          <a:xfrm>
            <a:off x="6245442" y="5976513"/>
            <a:ext cx="133165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national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7" name="TekstniOkvir 16">
            <a:extLst>
              <a:ext uri="{FF2B5EF4-FFF2-40B4-BE49-F238E27FC236}">
                <a16:creationId xmlns:a16="http://schemas.microsoft.com/office/drawing/2014/main" id="{CD47E8E1-FB58-4AD9-A98E-98D314FAE95D}"/>
              </a:ext>
            </a:extLst>
          </p:cNvPr>
          <p:cNvSpPr txBox="1"/>
          <p:nvPr/>
        </p:nvSpPr>
        <p:spPr>
          <a:xfrm>
            <a:off x="6038859" y="6284528"/>
            <a:ext cx="133165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official</a:t>
            </a:r>
            <a:endParaRPr lang="hr-HR" sz="1600" dirty="0">
              <a:solidFill>
                <a:srgbClr val="FF33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73608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</p:bldLst>
  </p:timing>
</p:sld>
</file>

<file path=ppt/theme/theme1.xml><?xml version="1.0" encoding="utf-8"?>
<a:theme xmlns:a="http://schemas.openxmlformats.org/drawingml/2006/main" name="Tema sustava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C440EB9F40B2B46A1367B1A415FBD08" ma:contentTypeVersion="14" ma:contentTypeDescription="Create a new document." ma:contentTypeScope="" ma:versionID="8026e9ec43851b1d53d1d14a1a9f728f">
  <xsd:schema xmlns:xsd="http://www.w3.org/2001/XMLSchema" xmlns:xs="http://www.w3.org/2001/XMLSchema" xmlns:p="http://schemas.microsoft.com/office/2006/metadata/properties" xmlns:ns3="bc5181c4-fcd9-45fa-ba56-972b2cdced3c" xmlns:ns4="26f38477-cd9e-4a74-ae07-d74695e5afee" targetNamespace="http://schemas.microsoft.com/office/2006/metadata/properties" ma:root="true" ma:fieldsID="4bebe677f9e2fa051e10a1bf7d4a71ff" ns3:_="" ns4:_="">
    <xsd:import namespace="bc5181c4-fcd9-45fa-ba56-972b2cdced3c"/>
    <xsd:import namespace="26f38477-cd9e-4a74-ae07-d74695e5afee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KeyPoints" minOccurs="0"/>
                <xsd:element ref="ns3:MediaServiceKeyPoints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MediaServiceDateTaken" minOccurs="0"/>
                <xsd:element ref="ns3:MediaServiceLocation" minOccurs="0"/>
                <xsd:element ref="ns4:SharedWithUsers" minOccurs="0"/>
                <xsd:element ref="ns4:SharedWithDetails" minOccurs="0"/>
                <xsd:element ref="ns4:SharingHintHash" minOccurs="0"/>
                <xsd:element ref="ns3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c5181c4-fcd9-45fa-ba56-972b2cdced3c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6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LengthInSeconds" ma:index="21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6f38477-cd9e-4a74-ae07-d74695e5afee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C02E73F4-A346-459F-8148-70BF514E1E5D}">
  <ds:schemaRefs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openxmlformats.org/package/2006/metadata/core-properties"/>
    <ds:schemaRef ds:uri="http://purl.org/dc/terms/"/>
    <ds:schemaRef ds:uri="26f38477-cd9e-4a74-ae07-d74695e5afee"/>
    <ds:schemaRef ds:uri="bc5181c4-fcd9-45fa-ba56-972b2cdced3c"/>
    <ds:schemaRef ds:uri="http://schemas.microsoft.com/office/2006/metadata/properties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535E375D-2740-4B1C-8BF2-6E7D0D16F9CB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B284A3C7-B11C-4A4F-9FE1-F67716BB0357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bc5181c4-fcd9-45fa-ba56-972b2cdced3c"/>
    <ds:schemaRef ds:uri="26f38477-cd9e-4a74-ae07-d74695e5afe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40</TotalTime>
  <Words>260</Words>
  <Application>Microsoft Office PowerPoint</Application>
  <PresentationFormat>Široki zaslon</PresentationFormat>
  <Paragraphs>32</Paragraphs>
  <Slides>5</Slides>
  <Notes>0</Notes>
  <HiddenSlides>0</HiddenSlides>
  <MMClips>0</MMClips>
  <ScaleCrop>false</ScaleCrop>
  <HeadingPairs>
    <vt:vector size="6" baseType="variant">
      <vt:variant>
        <vt:lpstr>Korišteni fontovi</vt:lpstr>
      </vt:variant>
      <vt:variant>
        <vt:i4>3</vt:i4>
      </vt:variant>
      <vt:variant>
        <vt:lpstr>Tema</vt:lpstr>
      </vt:variant>
      <vt:variant>
        <vt:i4>1</vt:i4>
      </vt:variant>
      <vt:variant>
        <vt:lpstr>Naslovi slajdova</vt:lpstr>
      </vt:variant>
      <vt:variant>
        <vt:i4>5</vt:i4>
      </vt:variant>
    </vt:vector>
  </HeadingPairs>
  <TitlesOfParts>
    <vt:vector size="9" baseType="lpstr">
      <vt:lpstr>Arial</vt:lpstr>
      <vt:lpstr>Calibri</vt:lpstr>
      <vt:lpstr>Calibri Light</vt:lpstr>
      <vt:lpstr>Tema sustava Office</vt:lpstr>
      <vt:lpstr>PowerPoint prezentacija</vt:lpstr>
      <vt:lpstr>PowerPoint prezentacija</vt:lpstr>
      <vt:lpstr>PowerPoint prezentacija</vt:lpstr>
      <vt:lpstr>PowerPoint prezentacija</vt:lpstr>
      <vt:lpstr>PowerPoint prezentacija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prezentacija</dc:title>
  <dc:creator>Sandra Štambuk</dc:creator>
  <cp:lastModifiedBy>IVA Palčić Strčić</cp:lastModifiedBy>
  <cp:revision>5</cp:revision>
  <dcterms:created xsi:type="dcterms:W3CDTF">2022-03-28T00:42:51Z</dcterms:created>
  <dcterms:modified xsi:type="dcterms:W3CDTF">2022-03-28T11:19:06Z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0x0101001C440EB9F40B2B46A1367B1A415FBD08</vt:lpwstr>
  </property>
</Properties>
</file>